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3" r:id="rId3"/>
    <p:sldId id="317" r:id="rId4"/>
    <p:sldId id="257" r:id="rId5"/>
    <p:sldId id="259" r:id="rId6"/>
    <p:sldId id="309" r:id="rId7"/>
    <p:sldId id="261" r:id="rId8"/>
    <p:sldId id="263" r:id="rId9"/>
    <p:sldId id="262" r:id="rId10"/>
    <p:sldId id="297" r:id="rId11"/>
    <p:sldId id="308" r:id="rId12"/>
    <p:sldId id="320" r:id="rId13"/>
    <p:sldId id="264" r:id="rId14"/>
    <p:sldId id="314" r:id="rId15"/>
    <p:sldId id="265" r:id="rId16"/>
    <p:sldId id="310" r:id="rId17"/>
    <p:sldId id="294" r:id="rId18"/>
    <p:sldId id="266" r:id="rId19"/>
    <p:sldId id="301" r:id="rId20"/>
    <p:sldId id="267" r:id="rId21"/>
    <p:sldId id="295" r:id="rId22"/>
    <p:sldId id="296" r:id="rId23"/>
    <p:sldId id="299" r:id="rId24"/>
    <p:sldId id="270" r:id="rId25"/>
    <p:sldId id="271" r:id="rId26"/>
    <p:sldId id="321" r:id="rId27"/>
    <p:sldId id="272" r:id="rId28"/>
    <p:sldId id="300" r:id="rId29"/>
    <p:sldId id="293" r:id="rId30"/>
    <p:sldId id="273" r:id="rId31"/>
    <p:sldId id="319" r:id="rId32"/>
    <p:sldId id="274" r:id="rId33"/>
    <p:sldId id="324" r:id="rId34"/>
    <p:sldId id="322" r:id="rId35"/>
    <p:sldId id="275" r:id="rId36"/>
    <p:sldId id="277" r:id="rId37"/>
    <p:sldId id="323" r:id="rId38"/>
    <p:sldId id="278" r:id="rId39"/>
    <p:sldId id="281" r:id="rId40"/>
    <p:sldId id="282" r:id="rId41"/>
    <p:sldId id="303" r:id="rId42"/>
    <p:sldId id="283" r:id="rId43"/>
    <p:sldId id="318" r:id="rId44"/>
    <p:sldId id="284" r:id="rId45"/>
    <p:sldId id="304" r:id="rId46"/>
    <p:sldId id="305" r:id="rId47"/>
    <p:sldId id="306" r:id="rId48"/>
    <p:sldId id="285" r:id="rId49"/>
    <p:sldId id="307" r:id="rId50"/>
    <p:sldId id="286" r:id="rId51"/>
    <p:sldId id="288" r:id="rId52"/>
    <p:sldId id="31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728" autoAdjust="0"/>
  </p:normalViewPr>
  <p:slideViewPr>
    <p:cSldViewPr snapToGrid="0" snapToObjects="1">
      <p:cViewPr varScale="1">
        <p:scale>
          <a:sx n="112" d="100"/>
          <a:sy n="112" d="100"/>
        </p:scale>
        <p:origin x="-14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06.11.15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06.11.15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06.11.15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06.11.15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06.11.15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06.11.15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06.11.15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06.11.15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06.11.15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hyperlink" Target="mailto:agershun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4382" y="1847490"/>
            <a:ext cx="5080000" cy="147002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Jison</a:t>
            </a:r>
            <a:r>
              <a:rPr lang="en-US" b="1" dirty="0" smtClean="0"/>
              <a:t>: </a:t>
            </a:r>
            <a:r>
              <a:rPr lang="ru-RU" b="1" dirty="0" smtClean="0"/>
              <a:t>Как </a:t>
            </a:r>
            <a:r>
              <a:rPr lang="ru-RU" b="1" dirty="0" smtClean="0"/>
              <a:t>написать компилятор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smtClean="0"/>
              <a:t>за 15 </a:t>
            </a:r>
            <a:r>
              <a:rPr lang="ru-RU" b="1" dirty="0" smtClean="0"/>
              <a:t>минут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729" y="3821973"/>
            <a:ext cx="5421139" cy="216957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Андрей Гершун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AlaSQL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rgbClr val="3366FF"/>
                </a:solidFill>
              </a:rPr>
              <a:t>7 </a:t>
            </a:r>
            <a:r>
              <a:rPr lang="ru-RU" dirty="0">
                <a:solidFill>
                  <a:srgbClr val="3366FF"/>
                </a:solidFill>
              </a:rPr>
              <a:t>ноября 2015 года, </a:t>
            </a:r>
            <a:r>
              <a:rPr lang="en-US" dirty="0" err="1" smtClean="0">
                <a:solidFill>
                  <a:srgbClr val="3366FF"/>
                </a:solidFill>
              </a:rPr>
              <a:t>KharkivJS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4 6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сложение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умножение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1|2 -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8 12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скобки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2 2 -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функция размера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6" y="271488"/>
            <a:ext cx="6715425" cy="2288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138"/>
            <a:ext cx="3668862" cy="3668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773" y="3294019"/>
            <a:ext cx="127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Zach Carter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</a:t>
            </a:r>
            <a:r>
              <a:rPr lang="en-US" dirty="0" err="1" smtClean="0">
                <a:solidFill>
                  <a:schemeClr val="bg1"/>
                </a:solidFill>
              </a:rPr>
              <a:t>Jison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3028" y="2822966"/>
            <a:ext cx="3547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Jison</a:t>
            </a:r>
            <a:endParaRPr lang="en-US" sz="2800" dirty="0" smtClean="0"/>
          </a:p>
          <a:p>
            <a:endParaRPr lang="en-US" sz="2800" dirty="0"/>
          </a:p>
          <a:p>
            <a:r>
              <a:rPr lang="ru-RU" sz="2800" dirty="0" smtClean="0"/>
              <a:t>Альтернативы: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PEG.js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ALTNR/4</a:t>
            </a:r>
            <a:endParaRPr lang="ru-RU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 грамматик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Nolan Lawson (</a:t>
            </a:r>
            <a:r>
              <a:rPr lang="en-US" dirty="0" err="1" smtClean="0"/>
              <a:t>PouchDB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en-US" dirty="0" err="1" smtClean="0"/>
              <a:t>jison</a:t>
            </a:r>
            <a:r>
              <a:rPr lang="en-US" dirty="0" smtClean="0"/>
              <a:t>-debugger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А. 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Б. 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файла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В. Приоритеты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Г. Грамматические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правила 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>
                <a:solidFill>
                  <a:srgbClr val="00B0F0"/>
                </a:solidFill>
              </a:rPr>
              <a:t>PRINT</a:t>
            </a:r>
            <a:endParaRPr lang="ru-RU" dirty="0" smtClean="0"/>
          </a:p>
          <a:p>
            <a:r>
              <a:rPr lang="ru-RU" dirty="0" smtClean="0"/>
              <a:t>Конец файла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&lt;&lt;EOF&gt;&gt;</a:t>
            </a:r>
            <a:endParaRPr lang="ru-RU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3689752"/>
            <a:ext cx="8928339" cy="1135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Описываем лексемы </a:t>
            </a:r>
            <a:br>
              <a:rPr lang="ru-RU" dirty="0" smtClean="0"/>
            </a:br>
            <a:r>
              <a:rPr lang="ru-RU" dirty="0" smtClean="0"/>
              <a:t>(слова языка)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2381"/>
            <a:ext cx="8229600" cy="328378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</a:t>
            </a:r>
            <a:r>
              <a:rPr lang="en-US" dirty="0" smtClean="0"/>
              <a:t>. </a:t>
            </a:r>
            <a:r>
              <a:rPr lang="ru-RU" dirty="0" smtClean="0"/>
              <a:t>Отсекаем </a:t>
            </a:r>
            <a:r>
              <a:rPr lang="ru-RU" dirty="0" smtClean="0"/>
              <a:t>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96" y="3370658"/>
            <a:ext cx="2462502" cy="32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927850" y="6281633"/>
            <a:ext cx="192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William of </a:t>
            </a:r>
            <a:r>
              <a:rPr lang="en-US" b="1" dirty="0" err="1" smtClean="0">
                <a:solidFill>
                  <a:schemeClr val="bg1"/>
                </a:solidFill>
              </a:rPr>
              <a:t>Okka</a:t>
            </a:r>
            <a:r>
              <a:rPr lang="en-US" b="1" dirty="0" err="1">
                <a:solidFill>
                  <a:schemeClr val="bg1"/>
                </a:solidFill>
              </a:rPr>
              <a:t>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 smtClean="0"/>
              <a:t>. </a:t>
            </a:r>
            <a:r>
              <a:rPr lang="ru-RU" dirty="0" smtClean="0"/>
              <a:t>Ключевые </a:t>
            </a:r>
            <a:r>
              <a:rPr lang="ru-RU" dirty="0" smtClean="0"/>
              <a:t>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'PRINT'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 TO'</a:t>
            </a:r>
            <a:r>
              <a:rPr lang="en-US" dirty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Синонимы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'GOTO'	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000" y="1779075"/>
            <a:ext cx="8229600" cy="2871847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Зачем</a:t>
            </a:r>
            <a:r>
              <a:rPr lang="ru-RU" dirty="0"/>
              <a:t> </a:t>
            </a:r>
            <a:r>
              <a:rPr lang="ru-RU" dirty="0" smtClean="0"/>
              <a:t>еще языки </a:t>
            </a:r>
            <a:br>
              <a:rPr lang="ru-RU" dirty="0" smtClean="0"/>
            </a:br>
            <a:r>
              <a:rPr lang="ru-RU" dirty="0" smtClean="0"/>
              <a:t>кроме </a:t>
            </a:r>
            <a:r>
              <a:rPr lang="en-US" dirty="0" smtClean="0"/>
              <a:t>JavaScript?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495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8949" y="5061584"/>
            <a:ext cx="362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Benjamin Lee </a:t>
            </a:r>
            <a:r>
              <a:rPr lang="en-US" b="1" dirty="0" smtClean="0">
                <a:solidFill>
                  <a:schemeClr val="bg1"/>
                </a:solidFill>
              </a:rPr>
              <a:t>Whorf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гипотезы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лингвистической относительности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(категории языка определяют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категории мышления)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3</a:t>
            </a:r>
            <a:r>
              <a:rPr lang="ru-RU" dirty="0" smtClean="0"/>
              <a:t>. Числа </a:t>
            </a:r>
            <a:r>
              <a:rPr lang="ru-RU" dirty="0" smtClean="0"/>
              <a:t>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4. Немного </a:t>
            </a:r>
            <a:r>
              <a:rPr lang="ru-RU" dirty="0" smtClean="0"/>
              <a:t>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Круг 1</a:t>
            </a:r>
            <a:r>
              <a:rPr lang="ru-RU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70C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 matrix1.jison</a:t>
            </a:r>
            <a:endParaRPr lang="ru-RU" dirty="0" smtClean="0">
              <a:solidFill>
                <a:srgbClr val="0070C0"/>
              </a:solidFill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a </a:t>
            </a:r>
            <a:r>
              <a:rPr lang="en-US" dirty="0">
                <a:latin typeface="Consolas"/>
                <a:cs typeface="Consolas"/>
              </a:rPr>
              <a:t>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39030" cy="1143000"/>
          </a:xfrm>
        </p:spPr>
        <p:txBody>
          <a:bodyPr/>
          <a:lstStyle/>
          <a:p>
            <a:r>
              <a:rPr lang="ru-RU" dirty="0" smtClean="0"/>
              <a:t>Теперь грамматика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088"/>
            <a:ext cx="8229600" cy="4920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570" y="3375947"/>
            <a:ext cx="2622429" cy="349520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0" y="-4768"/>
            <a:ext cx="2622430" cy="3440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7449" y="3065910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John Backus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7998" y="6477661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Peter </a:t>
            </a:r>
            <a:r>
              <a:rPr lang="en-US" b="1" dirty="0" err="1" smtClean="0">
                <a:solidFill>
                  <a:schemeClr val="bg1"/>
                </a:solidFill>
              </a:rPr>
              <a:t>Naur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 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132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: </a:t>
            </a:r>
            <a:r>
              <a:rPr lang="en-US" sz="2800" dirty="0" smtClean="0">
                <a:latin typeface="Consolas"/>
                <a:cs typeface="Consolas"/>
              </a:rPr>
              <a:t>Matrix</a:t>
            </a:r>
            <a:r>
              <a:rPr lang="ru-RU" sz="2800" dirty="0" smtClean="0">
                <a:latin typeface="Consolas"/>
                <a:cs typeface="Consolas"/>
              </a:rPr>
              <a:t>									</a:t>
            </a: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// 1 2 3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</a:t>
            </a:r>
            <a:r>
              <a:rPr lang="en-US" sz="2800" dirty="0" smtClean="0">
                <a:latin typeface="Consolas"/>
                <a:cs typeface="Consolas"/>
              </a:rPr>
              <a:t>LITERAL</a:t>
            </a:r>
            <a:r>
              <a:rPr lang="ru-RU" sz="2800" dirty="0">
                <a:latin typeface="Consolas"/>
                <a:cs typeface="Consolas"/>
              </a:rPr>
              <a:t>	</a:t>
            </a:r>
            <a:r>
              <a:rPr lang="ru-RU" sz="2800" dirty="0" smtClean="0">
                <a:latin typeface="Consolas"/>
                <a:cs typeface="Consolas"/>
              </a:rPr>
              <a:t>							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a</a:t>
            </a:r>
            <a:endParaRPr lang="en-US" sz="2800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LPAR Expression </a:t>
            </a:r>
            <a:r>
              <a:rPr lang="en-US" sz="2800" dirty="0" smtClean="0">
                <a:latin typeface="Consolas"/>
                <a:cs typeface="Consolas"/>
              </a:rPr>
              <a:t>RPAR		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(1+2)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PLUS </a:t>
            </a:r>
            <a:r>
              <a:rPr lang="en-US" sz="2800" dirty="0" smtClean="0">
                <a:latin typeface="Consolas"/>
                <a:cs typeface="Consolas"/>
              </a:rPr>
              <a:t>Expression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1+2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STAR </a:t>
            </a:r>
            <a:r>
              <a:rPr lang="en-US" sz="2800" dirty="0" smtClean="0">
                <a:latin typeface="Consolas"/>
                <a:cs typeface="Consolas"/>
              </a:rPr>
              <a:t>Expression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1*2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| Expression </a:t>
            </a:r>
            <a:r>
              <a:rPr lang="en-US" sz="2800" dirty="0" smtClean="0">
                <a:latin typeface="Consolas"/>
                <a:cs typeface="Consolas"/>
              </a:rPr>
              <a:t>SHTRIH					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a'</a:t>
            </a:r>
            <a:endParaRPr lang="en-U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;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Матрицы </a:t>
            </a:r>
            <a:br>
              <a:rPr lang="ru-RU" dirty="0" smtClean="0"/>
            </a:br>
            <a:r>
              <a:rPr lang="ru-RU" dirty="0" smtClean="0"/>
              <a:t>(рекурсивное определение)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30" y="1600200"/>
            <a:ext cx="484367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- это матрица</a:t>
            </a:r>
          </a:p>
          <a:p>
            <a:pPr marL="0" indent="0">
              <a:buNone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это тоже матрица</a:t>
            </a:r>
          </a:p>
          <a:p>
            <a:pPr>
              <a:buFontTx/>
              <a:buChar char="-"/>
            </a:pPr>
            <a:endParaRPr lang="ru-RU" dirty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и это матрица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85653"/>
              </p:ext>
            </p:extLst>
          </p:nvPr>
        </p:nvGraphicFramePr>
        <p:xfrm>
          <a:off x="850346" y="1962977"/>
          <a:ext cx="2628351" cy="3657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14175"/>
                <a:gridCol w="657088"/>
                <a:gridCol w="657088"/>
              </a:tblGrid>
              <a:tr h="201545">
                <a:tc>
                  <a:txBody>
                    <a:bodyPr/>
                    <a:lstStyle/>
                    <a:p>
                      <a:r>
                        <a:rPr lang="ru-RU" dirty="0" smtClean="0"/>
                        <a:t>Ряд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7824"/>
              </p:ext>
            </p:extLst>
          </p:nvPr>
        </p:nvGraphicFramePr>
        <p:xfrm>
          <a:off x="850347" y="2965725"/>
          <a:ext cx="2628349" cy="7315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1044"/>
                <a:gridCol w="684696"/>
                <a:gridCol w="662609"/>
              </a:tblGrid>
              <a:tr h="317225">
                <a:tc>
                  <a:txBody>
                    <a:bodyPr/>
                    <a:lstStyle/>
                    <a:p>
                      <a:r>
                        <a:rPr lang="ru-RU" dirty="0" smtClean="0"/>
                        <a:t>Матрица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7225">
                <a:tc>
                  <a:txBody>
                    <a:bodyPr/>
                    <a:lstStyle/>
                    <a:p>
                      <a:r>
                        <a:rPr lang="ru-RU" dirty="0" smtClean="0"/>
                        <a:t>Ряд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01870"/>
              </p:ext>
            </p:extLst>
          </p:nvPr>
        </p:nvGraphicFramePr>
        <p:xfrm>
          <a:off x="850346" y="4156212"/>
          <a:ext cx="2628349" cy="109728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81044"/>
                <a:gridCol w="684696"/>
                <a:gridCol w="662609"/>
              </a:tblGrid>
              <a:tr h="317225">
                <a:tc rowSpan="2">
                  <a:txBody>
                    <a:bodyPr/>
                    <a:lstStyle/>
                    <a:p>
                      <a:r>
                        <a:rPr lang="ru-RU" dirty="0" smtClean="0"/>
                        <a:t>Матрица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</a:tr>
              <a:tr h="31722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72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Ряд</a:t>
                      </a:r>
                      <a:endParaRPr lang="en-US" dirty="0" smtClean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58E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96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Матрицы</a:t>
            </a:r>
            <a:br>
              <a:rPr lang="ru-RU" dirty="0" smtClean="0"/>
            </a:br>
            <a:r>
              <a:rPr lang="ru-RU" dirty="0" smtClean="0"/>
              <a:t>(рекурсивное определение)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		Пример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1 2 3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9" t="47435" r="23936" b="3225"/>
          <a:stretch/>
        </p:blipFill>
        <p:spPr>
          <a:xfrm>
            <a:off x="4648200" y="2567153"/>
            <a:ext cx="4191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1 + 2 + 3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 + 2 *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2 * 3 4'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Круг </a:t>
            </a:r>
            <a:r>
              <a:rPr lang="ru-RU" dirty="0" smtClean="0"/>
              <a:t>2</a:t>
            </a:r>
            <a:r>
              <a:rPr lang="ru-RU" dirty="0" smtClean="0"/>
              <a:t>: дерево </a:t>
            </a:r>
            <a:r>
              <a:rPr lang="ru-RU" dirty="0" smtClean="0"/>
              <a:t>разбора</a:t>
            </a:r>
            <a:br>
              <a:rPr lang="ru-RU" dirty="0" smtClean="0"/>
            </a:b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a = 1 2 3'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t="24032" r="3961"/>
          <a:stretch/>
        </p:blipFill>
        <p:spPr>
          <a:xfrm>
            <a:off x="0" y="1618774"/>
            <a:ext cx="9144000" cy="52392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820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" y="0"/>
            <a:ext cx="5071414" cy="3243036"/>
          </a:xfrm>
          <a:prstGeom prst="rect">
            <a:avLst/>
          </a:prstGeom>
        </p:spPr>
      </p:pic>
      <p:pic>
        <p:nvPicPr>
          <p:cNvPr id="7" name="Picture 2" descr="http://afrus.ru/kazan/sites/afrus.ru.kazan/files/imagecache/grand_format/03/kazan/kistochka-kraski-risunok-raduga-raznocvetnyy-favim.ru-112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78" y="3243036"/>
            <a:ext cx="7229922" cy="36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node matrix2.js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B0F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</a:t>
            </a:r>
            <a:r>
              <a:rPr lang="ru-RU" dirty="0" smtClean="0">
                <a:latin typeface="Consolas"/>
                <a:cs typeface="Consolas"/>
              </a:rPr>
              <a:t>опять ничего </a:t>
            </a:r>
            <a:r>
              <a:rPr lang="ru-RU" dirty="0" smtClean="0">
                <a:latin typeface="Consolas"/>
                <a:cs typeface="Consolas"/>
              </a:rPr>
              <a:t>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714" y="1605114"/>
            <a:ext cx="72716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Лексер</a:t>
            </a:r>
            <a:r>
              <a:rPr lang="ru-RU" dirty="0" smtClean="0"/>
              <a:t> готов.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Пишем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интерпретатор!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62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Подготовимся: </a:t>
            </a:r>
            <a:br>
              <a:rPr lang="ru-RU" dirty="0" smtClean="0"/>
            </a:br>
            <a:r>
              <a:rPr lang="en-US" dirty="0" smtClean="0"/>
              <a:t>Run-Time </a:t>
            </a:r>
            <a:r>
              <a:rPr lang="en-US" dirty="0"/>
              <a:t>L</a:t>
            </a:r>
            <a:r>
              <a:rPr lang="en-US" dirty="0" smtClean="0"/>
              <a:t>ibrary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rgbClr val="E46C0A"/>
                </a:solidFill>
              </a:rPr>
              <a:t>// Будущая библиотека</a:t>
            </a:r>
            <a:endParaRPr lang="en-US" sz="3600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008000"/>
                </a:solidFill>
                <a:latin typeface="Consolas"/>
              </a:rPr>
              <a:t>var</a:t>
            </a:r>
            <a:r>
              <a:rPr lang="en-US" sz="3600" dirty="0" smtClean="0">
                <a:latin typeface="Consolas"/>
              </a:rPr>
              <a:t> MATRIX = { };</a:t>
            </a:r>
          </a:p>
          <a:p>
            <a:pPr marL="0" indent="0">
              <a:buNone/>
            </a:pPr>
            <a:endParaRPr lang="en-US" sz="3600" dirty="0" smtClean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E46C0A"/>
                </a:solidFill>
              </a:rPr>
              <a:t>/</a:t>
            </a:r>
            <a:r>
              <a:rPr lang="en-US" sz="3600" dirty="0">
                <a:solidFill>
                  <a:srgbClr val="E46C0A"/>
                </a:solidFill>
              </a:rPr>
              <a:t>/ </a:t>
            </a:r>
            <a:r>
              <a:rPr lang="ru-RU" sz="3600" dirty="0" smtClean="0">
                <a:solidFill>
                  <a:srgbClr val="E46C0A"/>
                </a:solidFill>
              </a:rPr>
              <a:t>Оператор </a:t>
            </a:r>
            <a:r>
              <a:rPr lang="en-US" sz="3600" dirty="0" smtClean="0">
                <a:solidFill>
                  <a:srgbClr val="E46C0A"/>
                </a:solidFill>
              </a:rPr>
              <a:t>PRINT </a:t>
            </a:r>
            <a:r>
              <a:rPr lang="en-US" sz="3600" dirty="0">
                <a:solidFill>
                  <a:srgbClr val="E46C0A"/>
                </a:solidFill>
              </a:rPr>
              <a:t>a</a:t>
            </a:r>
            <a:endParaRPr lang="en-US" sz="3600" dirty="0">
              <a:latin typeface="Consolas"/>
            </a:endParaRPr>
          </a:p>
          <a:p>
            <a:pPr marL="0" indent="0">
              <a:buNone/>
            </a:pPr>
            <a:r>
              <a:rPr lang="en-US" sz="3600" dirty="0" err="1" smtClean="0">
                <a:latin typeface="Consolas"/>
              </a:rPr>
              <a:t>MATRIX.print</a:t>
            </a:r>
            <a:r>
              <a:rPr lang="en-US" sz="3600" dirty="0" smtClean="0">
                <a:latin typeface="Consolas"/>
              </a:rPr>
              <a:t> = </a:t>
            </a:r>
            <a:r>
              <a:rPr lang="en-US" sz="3600" dirty="0" smtClean="0">
                <a:solidFill>
                  <a:srgbClr val="008000"/>
                </a:solidFill>
                <a:latin typeface="Consolas"/>
              </a:rPr>
              <a:t>function</a:t>
            </a:r>
            <a:r>
              <a:rPr lang="en-US" sz="3600" dirty="0" smtClean="0">
                <a:latin typeface="Consolas"/>
              </a:rPr>
              <a:t>(a){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</a:rPr>
              <a:t>	</a:t>
            </a:r>
            <a:r>
              <a:rPr lang="en-US" sz="3600" dirty="0" err="1" smtClean="0">
                <a:latin typeface="Consolas"/>
              </a:rPr>
              <a:t>console.log</a:t>
            </a:r>
            <a:r>
              <a:rPr lang="en-US" sz="3600" dirty="0" smtClean="0">
                <a:latin typeface="Consolas"/>
              </a:rPr>
              <a:t>(a)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</a:rPr>
              <a:t>}</a:t>
            </a:r>
            <a:endParaRPr lang="en-US" sz="3600" dirty="0" smtClean="0">
              <a:latin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Подготовимся: </a:t>
            </a:r>
            <a:br>
              <a:rPr lang="ru-RU" dirty="0" smtClean="0"/>
            </a:br>
            <a:r>
              <a:rPr lang="en-US" dirty="0" smtClean="0"/>
              <a:t>Run-Time </a:t>
            </a:r>
            <a:r>
              <a:rPr lang="en-US" dirty="0"/>
              <a:t>L</a:t>
            </a:r>
            <a:r>
              <a:rPr lang="en-US" dirty="0" smtClean="0"/>
              <a:t>ibrary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Операторы</a:t>
            </a:r>
          </a:p>
          <a:p>
            <a:pPr lvl="1"/>
            <a:r>
              <a:rPr lang="en-US" sz="3600" dirty="0" err="1" smtClean="0"/>
              <a:t>MATRIX.print</a:t>
            </a:r>
            <a:r>
              <a:rPr lang="en-US" sz="3600" dirty="0" smtClean="0"/>
              <a:t>(</a:t>
            </a:r>
            <a:r>
              <a:rPr lang="en-US" sz="3600" dirty="0" smtClean="0"/>
              <a:t>)					</a:t>
            </a:r>
            <a:endParaRPr lang="en-US" sz="3600" dirty="0" smtClean="0">
              <a:solidFill>
                <a:srgbClr val="E46C0A"/>
              </a:solidFill>
            </a:endParaRPr>
          </a:p>
          <a:p>
            <a:r>
              <a:rPr lang="ru-RU" sz="4000" dirty="0" smtClean="0"/>
              <a:t>Операции</a:t>
            </a:r>
          </a:p>
          <a:p>
            <a:pPr lvl="1"/>
            <a:r>
              <a:rPr lang="en-US" sz="3600" dirty="0" err="1"/>
              <a:t>MATRIX.add</a:t>
            </a:r>
            <a:r>
              <a:rPr lang="en-US" sz="3600" dirty="0" smtClean="0"/>
              <a:t>(</a:t>
            </a:r>
            <a:r>
              <a:rPr lang="en-US" sz="3600" dirty="0" smtClean="0"/>
              <a:t>)					</a:t>
            </a:r>
            <a:r>
              <a:rPr lang="en-US" sz="3600" dirty="0" smtClean="0">
                <a:solidFill>
                  <a:srgbClr val="E46C0A"/>
                </a:solidFill>
              </a:rPr>
              <a:t>// </a:t>
            </a:r>
            <a:r>
              <a:rPr lang="en-US" sz="3600" dirty="0" err="1" smtClean="0">
                <a:solidFill>
                  <a:srgbClr val="E46C0A"/>
                </a:solidFill>
              </a:rPr>
              <a:t>a+b</a:t>
            </a:r>
            <a:endParaRPr lang="en-US" sz="3600" dirty="0" smtClean="0">
              <a:solidFill>
                <a:srgbClr val="E46C0A"/>
              </a:solidFill>
            </a:endParaRPr>
          </a:p>
          <a:p>
            <a:pPr lvl="1"/>
            <a:r>
              <a:rPr lang="en-US" sz="3600" dirty="0" err="1" smtClean="0"/>
              <a:t>MATRIX.multiply</a:t>
            </a:r>
            <a:r>
              <a:rPr lang="en-US" sz="3600" dirty="0" smtClean="0"/>
              <a:t>(</a:t>
            </a:r>
            <a:r>
              <a:rPr lang="en-US" sz="3600" dirty="0" smtClean="0"/>
              <a:t>)			</a:t>
            </a:r>
            <a:r>
              <a:rPr lang="en-US" sz="3600" dirty="0" smtClean="0">
                <a:solidFill>
                  <a:srgbClr val="E46C0A"/>
                </a:solidFill>
              </a:rPr>
              <a:t>// a*2</a:t>
            </a:r>
            <a:endParaRPr lang="en-US" sz="3600" dirty="0" smtClean="0">
              <a:solidFill>
                <a:srgbClr val="E46C0A"/>
              </a:solidFill>
            </a:endParaRPr>
          </a:p>
          <a:p>
            <a:pPr lvl="1"/>
            <a:r>
              <a:rPr lang="en-US" sz="3600" dirty="0" err="1" smtClean="0"/>
              <a:t>MATRIX.transpose</a:t>
            </a:r>
            <a:r>
              <a:rPr lang="en-US" sz="3600" dirty="0" smtClean="0"/>
              <a:t>(</a:t>
            </a:r>
            <a:r>
              <a:rPr lang="en-US" sz="3600" dirty="0" smtClean="0"/>
              <a:t>)			</a:t>
            </a:r>
            <a:r>
              <a:rPr lang="en-US" sz="3600" dirty="0" smtClean="0">
                <a:solidFill>
                  <a:srgbClr val="E46C0A"/>
                </a:solidFill>
              </a:rPr>
              <a:t>// a'</a:t>
            </a:r>
            <a:endParaRPr lang="en-US" sz="3600" dirty="0" smtClean="0">
              <a:solidFill>
                <a:srgbClr val="E46C0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Вставки на 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Правило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из лексем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{</a:t>
            </a:r>
            <a:endParaRPr lang="ru-RU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Вставка на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JavaScript</a:t>
            </a:r>
            <a:endParaRPr lang="ru-RU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	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Правило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сложения </a:t>
            </a:r>
            <a:r>
              <a:rPr lang="en-US" dirty="0" err="1" smtClean="0">
                <a:solidFill>
                  <a:srgbClr val="E46C0A"/>
                </a:solidFill>
                <a:latin typeface="Consolas"/>
                <a:cs typeface="Consolas"/>
              </a:rPr>
              <a:t>a+b</a:t>
            </a:r>
            <a:endParaRPr lang="en-US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PLUS 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lang="ru-RU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// $$ -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возвращаемый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результат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		//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$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,$2,$3…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-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 лексемы</a:t>
            </a:r>
            <a:endParaRPr lang="en-US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Оператор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PRINT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endParaRPr lang="en-US" sz="3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:</a:t>
            </a:r>
            <a:r>
              <a:rPr lang="en-US" sz="3600" dirty="0" smtClean="0">
                <a:latin typeface="Consolas"/>
                <a:cs typeface="Consolas"/>
              </a:rPr>
              <a:t> PRINT Expression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		{ </a:t>
            </a:r>
            <a:endParaRPr lang="ru-RU" sz="3600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3600" dirty="0">
                <a:latin typeface="Consolas"/>
                <a:cs typeface="Consolas"/>
              </a:rPr>
              <a:t>	</a:t>
            </a:r>
            <a:r>
              <a:rPr lang="ru-RU" sz="3600" dirty="0" smtClean="0">
                <a:latin typeface="Consolas"/>
                <a:cs typeface="Consolas"/>
              </a:rPr>
              <a:t>		</a:t>
            </a:r>
            <a:r>
              <a:rPr lang="en-US" sz="3600" dirty="0" err="1" smtClean="0">
                <a:latin typeface="Consolas"/>
                <a:cs typeface="Consolas"/>
              </a:rPr>
              <a:t>MATRIX.print</a:t>
            </a:r>
            <a:r>
              <a:rPr lang="en-US" sz="3600" dirty="0" smtClean="0">
                <a:latin typeface="Consolas"/>
                <a:cs typeface="Consolas"/>
              </a:rPr>
              <a:t>($</a:t>
            </a:r>
            <a:r>
              <a:rPr lang="ru-RU" sz="3600" dirty="0" smtClean="0">
                <a:latin typeface="Consolas"/>
                <a:cs typeface="Consolas"/>
              </a:rPr>
              <a:t>2</a:t>
            </a:r>
            <a:r>
              <a:rPr lang="en-US" sz="3600" dirty="0" smtClean="0">
                <a:latin typeface="Consolas"/>
                <a:cs typeface="Consolas"/>
              </a:rPr>
              <a:t>)</a:t>
            </a:r>
            <a:r>
              <a:rPr lang="en-US" sz="3600" dirty="0">
                <a:latin typeface="Consolas"/>
                <a:cs typeface="Consolas"/>
              </a:rPr>
              <a:t>;</a:t>
            </a:r>
            <a:r>
              <a:rPr lang="en-US" sz="3600" dirty="0" smtClean="0">
                <a:latin typeface="Consolas"/>
                <a:cs typeface="Consolas"/>
              </a:rPr>
              <a:t> </a:t>
            </a:r>
            <a:endParaRPr lang="ru-RU" sz="3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3600" dirty="0">
                <a:latin typeface="Consolas"/>
                <a:cs typeface="Consolas"/>
              </a:rPr>
              <a:t>	</a:t>
            </a:r>
            <a:r>
              <a:rPr lang="ru-RU" sz="3600" dirty="0" smtClean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}</a:t>
            </a:r>
            <a:endParaRPr lang="en-US" sz="3600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ru-RU" sz="3600" dirty="0" smtClean="0">
                <a:solidFill>
                  <a:srgbClr val="3366FF"/>
                </a:solidFill>
                <a:latin typeface="Consolas"/>
                <a:cs typeface="Consolas"/>
              </a:rPr>
              <a:t>	</a:t>
            </a:r>
            <a:r>
              <a:rPr lang="en-US" sz="3600" dirty="0" smtClean="0">
                <a:solidFill>
                  <a:srgbClr val="3366FF"/>
                </a:solidFill>
                <a:latin typeface="Consolas"/>
                <a:cs typeface="Consolas"/>
              </a:rPr>
              <a:t>;</a:t>
            </a:r>
            <a:endParaRPr lang="en-US" sz="3600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Запасемся местом </a:t>
            </a:r>
            <a:br>
              <a:rPr lang="ru-RU" dirty="0" smtClean="0"/>
            </a:br>
            <a:r>
              <a:rPr lang="ru-RU" dirty="0" smtClean="0"/>
              <a:t>под переменные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 = {};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2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54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Оператор присваивания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 = a*2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просто возьмем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{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latin typeface="Consolas"/>
                <a:cs typeface="Consolas"/>
              </a:rPr>
              <a:t>$$ =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24324" cy="1143000"/>
          </a:xfrm>
        </p:spPr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Инструменты</a:t>
            </a:r>
            <a:endParaRPr lang="ru-RU" dirty="0"/>
          </a:p>
          <a:p>
            <a:r>
              <a:rPr lang="ru-RU" dirty="0" smtClean="0"/>
              <a:t>Орфография</a:t>
            </a:r>
          </a:p>
          <a:p>
            <a:r>
              <a:rPr lang="ru-RU" dirty="0" smtClean="0"/>
              <a:t>Грамматика</a:t>
            </a:r>
          </a:p>
          <a:p>
            <a:r>
              <a:rPr lang="ru-RU" dirty="0" smtClean="0"/>
              <a:t>Семантика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</a:t>
            </a:r>
            <a:r>
              <a:rPr lang="ru-RU" dirty="0" smtClean="0"/>
              <a:t>матрицы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опять рекурсивное определение!)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емщкшеу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6098" r="6388" b="25575"/>
          <a:stretch/>
        </p:blipFill>
        <p:spPr>
          <a:xfrm>
            <a:off x="-1361406" y="18782"/>
            <a:ext cx="115513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 </a:t>
            </a:r>
            <a:r>
              <a:rPr lang="ru-RU" dirty="0"/>
              <a:t>все - </a:t>
            </a:r>
            <a:r>
              <a:rPr lang="ru-RU" dirty="0" smtClean="0"/>
              <a:t>интерпретатор </a:t>
            </a:r>
            <a:r>
              <a:rPr lang="ru-RU" dirty="0"/>
              <a:t>готов!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Круг </a:t>
            </a:r>
            <a:r>
              <a:rPr lang="ru-RU" dirty="0" smtClean="0"/>
              <a:t>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endParaRPr lang="ru-RU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node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94" y="894498"/>
            <a:ext cx="3488915" cy="4230310"/>
          </a:xfrm>
          <a:prstGeom prst="rect">
            <a:avLst/>
          </a:prstGeom>
        </p:spPr>
      </p:pic>
      <p:pic>
        <p:nvPicPr>
          <p:cNvPr id="6" name="Picture 5" descr="roset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8" y="640498"/>
            <a:ext cx="3213284" cy="4751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2919" y="5896155"/>
            <a:ext cx="209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err="1" smtClean="0"/>
              <a:t>Розеттский</a:t>
            </a:r>
            <a:r>
              <a:rPr lang="ru-RU" b="1" dirty="0" smtClean="0"/>
              <a:t> камень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3965" y="5863889"/>
            <a:ext cx="2808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Жан-Франсуа Шампольон</a:t>
            </a:r>
            <a:br>
              <a:rPr lang="ru-RU" b="1" dirty="0" smtClean="0"/>
            </a:br>
            <a:r>
              <a:rPr lang="ru-RU" b="1" dirty="0" smtClean="0"/>
              <a:t>(транслятор)</a:t>
            </a:r>
          </a:p>
        </p:txBody>
      </p:sp>
    </p:spTree>
    <p:extLst>
      <p:ext uri="{BB962C8B-B14F-4D97-AF65-F5344CB8AC3E}">
        <p14:creationId xmlns:p14="http://schemas.microsoft.com/office/powerpoint/2010/main" val="439574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значение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fr-FR" dirty="0" smtClean="0">
                <a:latin typeface="Consolas"/>
                <a:cs typeface="Consolas"/>
              </a:rPr>
              <a:t>Expression </a:t>
            </a:r>
            <a:r>
              <a:rPr lang="fr-FR" dirty="0" smtClean="0">
                <a:latin typeface="Consolas"/>
                <a:cs typeface="Consolas"/>
              </a:rPr>
              <a:t>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</a:t>
            </a:r>
            <a:endParaRPr lang="fr-FR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>
                <a:latin typeface="Consolas"/>
                <a:cs typeface="Consolas"/>
              </a:rPr>
              <a:t>	</a:t>
            </a:r>
            <a:r>
              <a:rPr lang="fr-FR" dirty="0" smtClean="0">
                <a:latin typeface="Consolas"/>
                <a:cs typeface="Consolas"/>
              </a:rPr>
              <a:t>$</a:t>
            </a:r>
            <a:r>
              <a:rPr lang="fr-FR" dirty="0" smtClean="0">
                <a:latin typeface="Consolas"/>
                <a:cs typeface="Consolas"/>
              </a:rPr>
              <a:t>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</a:t>
            </a:r>
            <a:endParaRPr lang="fr-FR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fr-FR" dirty="0">
                <a:latin typeface="Consolas"/>
                <a:cs typeface="Consolas"/>
              </a:rPr>
              <a:t>;</a:t>
            </a:r>
            <a:endParaRPr lang="fr-FR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Возвращает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строку кода на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:Expression </a:t>
            </a:r>
            <a:r>
              <a:rPr lang="fr-FR" sz="2800" dirty="0" smtClean="0">
                <a:latin typeface="Consolas"/>
                <a:cs typeface="Consolas"/>
              </a:rPr>
              <a:t>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</a:t>
            </a:r>
            <a:endParaRPr lang="fr-FR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>
                <a:latin typeface="Consolas"/>
                <a:cs typeface="Consolas"/>
              </a:rPr>
              <a:t>	</a:t>
            </a:r>
            <a:r>
              <a:rPr lang="fr-FR" sz="2800" dirty="0" smtClean="0">
                <a:latin typeface="Consolas"/>
                <a:cs typeface="Consolas"/>
              </a:rPr>
              <a:t>$</a:t>
            </a:r>
            <a:r>
              <a:rPr lang="fr-FR" sz="2800" dirty="0" smtClean="0">
                <a:latin typeface="Consolas"/>
                <a:cs typeface="Consolas"/>
              </a:rPr>
              <a:t>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</a:t>
            </a:r>
            <a:r>
              <a:rPr lang="fr-FR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fr-FR" sz="2800" dirty="0">
                <a:latin typeface="Consolas"/>
                <a:cs typeface="Consolas"/>
              </a:rPr>
              <a:t>;</a:t>
            </a:r>
            <a:endParaRPr lang="fr-FR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отком</a:t>
            </a:r>
            <a:r>
              <a:rPr lang="ru-RU" dirty="0">
                <a:latin typeface="Consolas"/>
                <a:cs typeface="Consolas"/>
              </a:rPr>
              <a:t>п</a:t>
            </a:r>
            <a:r>
              <a:rPr lang="ru-RU" dirty="0" smtClean="0">
                <a:latin typeface="Consolas"/>
                <a:cs typeface="Consolas"/>
              </a:rPr>
              <a:t>илированную функцию на </a:t>
            </a:r>
            <a:r>
              <a:rPr lang="en-US" dirty="0" smtClean="0">
                <a:latin typeface="Consolas"/>
                <a:cs typeface="Consolas"/>
              </a:rPr>
              <a:t>JavaScript: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latin typeface="Consolas"/>
                <a:cs typeface="Consolas"/>
              </a:rPr>
              <a:t>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   +$1.join(';'))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</a:t>
            </a:r>
            <a:r>
              <a:rPr lang="ru-RU" dirty="0" smtClean="0"/>
              <a:t>в </a:t>
            </a:r>
            <a:r>
              <a:rPr lang="ru-RU" dirty="0" smtClean="0"/>
              <a:t>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="matrix4.js"&gt;&lt;/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49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r>
              <a:rPr lang="en-US" dirty="0" smtClean="0"/>
              <a:t>Run-time library</a:t>
            </a:r>
          </a:p>
          <a:p>
            <a:r>
              <a:rPr lang="ru-RU" dirty="0" smtClean="0"/>
              <a:t>Интерпретатор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ru-RU" dirty="0" smtClean="0"/>
              <a:t>или</a:t>
            </a:r>
            <a:endParaRPr lang="ru-RU" dirty="0" smtClean="0"/>
          </a:p>
          <a:p>
            <a:r>
              <a:rPr lang="ru-RU" dirty="0" smtClean="0"/>
              <a:t>Компилятор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лексемы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правила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 dirty="0"/>
              <a:t>6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/>
          </a:p>
          <a:p>
            <a:r>
              <a:rPr lang="en-US" dirty="0" smtClean="0"/>
              <a:t>Babel, </a:t>
            </a:r>
            <a:r>
              <a:rPr lang="ru-RU" dirty="0"/>
              <a:t>л</a:t>
            </a:r>
            <a:r>
              <a:rPr lang="ru-RU" dirty="0" smtClean="0"/>
              <a:t>интеры</a:t>
            </a:r>
            <a:r>
              <a:rPr lang="en-US" dirty="0" smtClean="0"/>
              <a:t> </a:t>
            </a:r>
            <a:r>
              <a:rPr lang="ru-RU" dirty="0" smtClean="0"/>
              <a:t>и другие </a:t>
            </a:r>
            <a:r>
              <a:rPr lang="en-US" dirty="0" smtClean="0"/>
              <a:t>– </a:t>
            </a:r>
            <a:r>
              <a:rPr lang="ru-RU" dirty="0" smtClean="0"/>
              <a:t>используют </a:t>
            </a:r>
            <a:r>
              <a:rPr lang="ru-RU" dirty="0" err="1" smtClean="0"/>
              <a:t>парсеры</a:t>
            </a:r>
            <a:endParaRPr lang="ru-RU" dirty="0" smtClean="0"/>
          </a:p>
          <a:p>
            <a:r>
              <a:rPr lang="ru-RU" dirty="0" smtClean="0"/>
              <a:t>Кстати:</a:t>
            </a:r>
            <a:endParaRPr lang="ru-RU" dirty="0"/>
          </a:p>
          <a:p>
            <a:pPr lvl="1"/>
            <a:r>
              <a:rPr lang="en-US" dirty="0" err="1" smtClean="0"/>
              <a:t>CoffeeScript</a:t>
            </a:r>
            <a:r>
              <a:rPr lang="en-US" dirty="0" smtClean="0"/>
              <a:t> – </a:t>
            </a:r>
            <a:r>
              <a:rPr lang="ru-RU" dirty="0" smtClean="0"/>
              <a:t>использует </a:t>
            </a:r>
            <a:r>
              <a:rPr lang="en-US" dirty="0" err="1" smtClean="0"/>
              <a:t>Jison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b="17022"/>
          <a:stretch>
            <a:fillRect/>
          </a:stretch>
        </p:blipFill>
        <p:spPr>
          <a:xfrm>
            <a:off x="-1431912" y="0"/>
            <a:ext cx="12488758" cy="68683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4990068"/>
            <a:ext cx="82296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3200" dirty="0" smtClean="0"/>
              <a:t>Андрей Гершун </a:t>
            </a:r>
            <a:r>
              <a:rPr lang="en-US" sz="3200" dirty="0" smtClean="0"/>
              <a:t>  </a:t>
            </a:r>
            <a:r>
              <a:rPr lang="en-US" sz="3200" dirty="0" smtClean="0">
                <a:hlinkClick r:id="rId3"/>
              </a:rPr>
              <a:t>agershun@gmail.com</a:t>
            </a:r>
            <a:endParaRPr lang="en-US" sz="3200" dirty="0"/>
          </a:p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agershun</a:t>
            </a:r>
            <a:r>
              <a:rPr lang="en-US" sz="3200" dirty="0" smtClean="0"/>
              <a:t>/matrix</a:t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24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работы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</a:t>
            </a:r>
            <a:r>
              <a:rPr lang="en-US" dirty="0">
                <a:latin typeface="Consolas"/>
                <a:cs typeface="Consolas"/>
              </a:rPr>
              <a:t>b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A </a:t>
            </a:r>
            <a:r>
              <a:rPr lang="en-US" dirty="0" smtClean="0">
                <a:latin typeface="Consolas"/>
                <a:cs typeface="Consolas"/>
              </a:rPr>
              <a:t>= 1 2 3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latin typeface="Consolas"/>
                <a:cs typeface="Consolas"/>
              </a:rPr>
              <a:t>B </a:t>
            </a:r>
            <a:r>
              <a:rPr lang="en-US" dirty="0" smtClean="0">
                <a:latin typeface="Consolas"/>
                <a:cs typeface="Consolas"/>
              </a:rPr>
              <a:t>= </a:t>
            </a:r>
            <a:r>
              <a:rPr lang="en-US" dirty="0" smtClean="0">
                <a:latin typeface="Consolas"/>
                <a:cs typeface="Consolas"/>
              </a:rPr>
              <a:t>4|5</a:t>
            </a:r>
            <a:r>
              <a:rPr lang="en-US" dirty="0" smtClean="0">
                <a:latin typeface="Consolas"/>
                <a:cs typeface="Consolas"/>
              </a:rPr>
              <a:t>|6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4" y="1600200"/>
            <a:ext cx="7626626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					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число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1 2 3 4 		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 вектор-строка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вектор-столбец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матрица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2x2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688</Words>
  <Application>Microsoft Macintosh PowerPoint</Application>
  <PresentationFormat>On-screen Show (4:3)</PresentationFormat>
  <Paragraphs>402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Jison: Как написать компилятор  за 15 минут</vt:lpstr>
      <vt:lpstr>Зачем еще языки  кроме JavaScript?</vt:lpstr>
      <vt:lpstr>PowerPoint Presentation</vt:lpstr>
      <vt:lpstr>Содержание</vt:lpstr>
      <vt:lpstr>Как происходит процесс  понимания и выполнения?</vt:lpstr>
      <vt:lpstr>PowerPoint Presentation</vt:lpstr>
      <vt:lpstr>Язык MATRIX</vt:lpstr>
      <vt:lpstr>Пример программы на MATRIX</vt:lpstr>
      <vt:lpstr>Примитивы</vt:lpstr>
      <vt:lpstr>Операции МАТRIX</vt:lpstr>
      <vt:lpstr>PowerPoint Presentation</vt:lpstr>
      <vt:lpstr>Отладчик грамматик</vt:lpstr>
      <vt:lpstr>Структура файла  с грамматикой (matrix0.jison)</vt:lpstr>
      <vt:lpstr>Структура файла (продолжение)</vt:lpstr>
      <vt:lpstr>Слова языка</vt:lpstr>
      <vt:lpstr>Как работает лексер?</vt:lpstr>
      <vt:lpstr>Описываем лексемы  (слова языка)</vt:lpstr>
      <vt:lpstr>1. Отсекаем все ненужное: комментарии и пробелы</vt:lpstr>
      <vt:lpstr>2. Ключевые слова</vt:lpstr>
      <vt:lpstr>3. Числа и литералы (после ключевых слов!)</vt:lpstr>
      <vt:lpstr>4. Немного магии  (служебные лексемы)</vt:lpstr>
      <vt:lpstr>Круг 1:  Что выдает на выходе лексер?</vt:lpstr>
      <vt:lpstr>Теперь грамматика!</vt:lpstr>
      <vt:lpstr>Описываем операторы</vt:lpstr>
      <vt:lpstr>Выражения</vt:lpstr>
      <vt:lpstr>Матрицы  (рекурсивное определение)</vt:lpstr>
      <vt:lpstr>Матрицы (рекурсивное определение)</vt:lpstr>
      <vt:lpstr>Приоритеты операций</vt:lpstr>
      <vt:lpstr>Круг 2: дерево разбора a = 1 2 3'</vt:lpstr>
      <vt:lpstr>Пора уже что-то делать!</vt:lpstr>
      <vt:lpstr> Лексер готов.  Пишем  интерпретатор!</vt:lpstr>
      <vt:lpstr>Подготовимся:  Run-Time Library MATRIX</vt:lpstr>
      <vt:lpstr>Подготовимся:  Run-Time Library MATRIX</vt:lpstr>
      <vt:lpstr>Вставки на  JavaScript</vt:lpstr>
      <vt:lpstr>Добавляем семантику:  подставляем лексемы</vt:lpstr>
      <vt:lpstr>Начнем с печати!</vt:lpstr>
      <vt:lpstr>Запасемся местом  под переменные</vt:lpstr>
      <vt:lpstr>Присваивание переменной</vt:lpstr>
      <vt:lpstr>Матрица</vt:lpstr>
      <vt:lpstr> Строки и столбцы матрицы (опять рекурсивное определение!)</vt:lpstr>
      <vt:lpstr>И все - интерпретатор готов! </vt:lpstr>
      <vt:lpstr>Круг 3: Настоящий запуск!</vt:lpstr>
      <vt:lpstr>PowerPoint Presentation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Запуск в браузере</vt:lpstr>
      <vt:lpstr>Итак, для интерпретатора/компилятора нужно: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342</cp:revision>
  <dcterms:created xsi:type="dcterms:W3CDTF">2015-06-13T03:15:08Z</dcterms:created>
  <dcterms:modified xsi:type="dcterms:W3CDTF">2015-11-06T06:56:29Z</dcterms:modified>
</cp:coreProperties>
</file>